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ora"/>
      <p:regular r:id="rId27"/>
      <p:bold r:id="rId28"/>
      <p:italic r:id="rId29"/>
      <p:boldItalic r:id="rId30"/>
    </p:embeddedFont>
    <p:embeddedFont>
      <p:font typeface="EB Garamond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2C9B5E-FC47-43AA-A783-16ED28BC9266}">
  <a:tblStyle styleId="{5C2C9B5E-FC47-43AA-A783-16ED28BC92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ora-bold.fntdata"/><Relationship Id="rId27" Type="http://schemas.openxmlformats.org/officeDocument/2006/relationships/font" Target="fonts/Lor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or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BGaramond-regular.fntdata"/><Relationship Id="rId30" Type="http://schemas.openxmlformats.org/officeDocument/2006/relationships/font" Target="fonts/Lora-boldItalic.fntdata"/><Relationship Id="rId11" Type="http://schemas.openxmlformats.org/officeDocument/2006/relationships/slide" Target="slides/slide5.xml"/><Relationship Id="rId33" Type="http://schemas.openxmlformats.org/officeDocument/2006/relationships/font" Target="fonts/EBGaramond-italic.fntdata"/><Relationship Id="rId10" Type="http://schemas.openxmlformats.org/officeDocument/2006/relationships/slide" Target="slides/slide4.xml"/><Relationship Id="rId32" Type="http://schemas.openxmlformats.org/officeDocument/2006/relationships/font" Target="fonts/EBGaramon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EBGaramond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7d09ae7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7d09ae7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bfb2e7a4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bfb2e7a4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bfb2e7a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bfb2e7a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957ab3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957ab3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7d09ae7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7d09ae7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f7180d48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f7180d48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92e69ce2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92e69ce2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f7180d48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f7180d48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f7180d48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f7180d48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7d09ae7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7d09ae7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957ab32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957ab32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957ab32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957ab32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7e6334d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7e6334d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7d09ae7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7d09ae7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7e6334d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7e6334d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900"/>
            </a:lvl1pPr>
            <a:lvl2pPr lvl="1">
              <a:buNone/>
              <a:defRPr sz="900"/>
            </a:lvl2pPr>
            <a:lvl3pPr lvl="2">
              <a:buNone/>
              <a:defRPr sz="900"/>
            </a:lvl3pPr>
            <a:lvl4pPr lvl="3">
              <a:buNone/>
              <a:defRPr sz="900"/>
            </a:lvl4pPr>
            <a:lvl5pPr lvl="4">
              <a:buNone/>
              <a:defRPr sz="900"/>
            </a:lvl5pPr>
            <a:lvl6pPr lvl="5">
              <a:buNone/>
              <a:defRPr sz="900"/>
            </a:lvl6pPr>
            <a:lvl7pPr lvl="6">
              <a:buNone/>
              <a:defRPr sz="900"/>
            </a:lvl7pPr>
            <a:lvl8pPr lvl="7">
              <a:buNone/>
              <a:defRPr sz="900"/>
            </a:lvl8pPr>
            <a:lvl9pPr lvl="8">
              <a:buNone/>
              <a:defRPr sz="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/13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6750"/>
            <a:ext cx="85206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B Garamond"/>
                <a:ea typeface="EB Garamond"/>
                <a:cs typeface="EB Garamond"/>
                <a:sym typeface="EB Garamond"/>
              </a:rPr>
              <a:t>PROJET AREA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763" y="1392538"/>
            <a:ext cx="2504475" cy="2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4294967295" type="body"/>
          </p:nvPr>
        </p:nvSpPr>
        <p:spPr>
          <a:xfrm>
            <a:off x="2671650" y="3569700"/>
            <a:ext cx="38007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Module Afficheur-AREA</a:t>
            </a:r>
            <a:endParaRPr b="1" sz="20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GEROUVILLE William</a:t>
            </a:r>
            <a:endParaRPr b="1" sz="20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LaSalle Avignon BTS SNIR 2021</a:t>
            </a:r>
            <a:endParaRPr b="1" sz="20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" name="Google Shape;57;p13"/>
          <p:cNvSpPr txBox="1"/>
          <p:nvPr>
            <p:ph idx="4294967295" type="body"/>
          </p:nvPr>
        </p:nvSpPr>
        <p:spPr>
          <a:xfrm>
            <a:off x="7277875" y="4602600"/>
            <a:ext cx="15546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Revue finale</a:t>
            </a:r>
            <a:endParaRPr b="1" sz="20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32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3" y="1746075"/>
            <a:ext cx="8860675" cy="18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0" r="0" t="7587"/>
          <a:stretch/>
        </p:blipFill>
        <p:spPr>
          <a:xfrm>
            <a:off x="111300" y="56950"/>
            <a:ext cx="5569101" cy="480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type="title"/>
          </p:nvPr>
        </p:nvSpPr>
        <p:spPr>
          <a:xfrm>
            <a:off x="5680400" y="2448650"/>
            <a:ext cx="346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classes</a:t>
            </a:r>
            <a:endParaRPr/>
          </a:p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sp>
        <p:nvSpPr>
          <p:cNvPr id="151" name="Google Shape;151;p24"/>
          <p:cNvSpPr txBox="1"/>
          <p:nvPr>
            <p:ph type="title"/>
          </p:nvPr>
        </p:nvSpPr>
        <p:spPr>
          <a:xfrm>
            <a:off x="3886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classes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0" l="10402" r="0" t="60126"/>
          <a:stretch/>
        </p:blipFill>
        <p:spPr>
          <a:xfrm>
            <a:off x="-39125" y="864500"/>
            <a:ext cx="8889975" cy="36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42589" l="0" r="48867" t="8417"/>
          <a:stretch/>
        </p:blipFill>
        <p:spPr>
          <a:xfrm>
            <a:off x="434600" y="183325"/>
            <a:ext cx="5004423" cy="447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45901" l="64816" r="723" t="7994"/>
          <a:stretch/>
        </p:blipFill>
        <p:spPr>
          <a:xfrm>
            <a:off x="4956950" y="510500"/>
            <a:ext cx="3637075" cy="454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667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</a:t>
            </a:r>
            <a:r>
              <a:rPr lang="fr"/>
              <a:t>séquence : Démarrage de l’application</a:t>
            </a:r>
            <a:endParaRPr/>
          </a:p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00" y="480350"/>
            <a:ext cx="7301348" cy="42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75" y="531775"/>
            <a:ext cx="7868102" cy="442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GEROUVILLE William</a:t>
            </a:r>
            <a:r>
              <a:rPr lang="fr"/>
              <a:t>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4462475" y="58400"/>
            <a:ext cx="468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- </a:t>
            </a:r>
            <a:r>
              <a:rPr lang="fr"/>
              <a:t>Écran</a:t>
            </a:r>
            <a:r>
              <a:rPr lang="fr"/>
              <a:t> </a:t>
            </a:r>
            <a:r>
              <a:rPr lang="fr"/>
              <a:t>d'accueil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4462475" y="58400"/>
            <a:ext cx="468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- Déroulement d’une partie</a:t>
            </a:r>
            <a:endParaRPr/>
          </a:p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cxnSp>
        <p:nvCxnSpPr>
          <p:cNvPr id="175" name="Google Shape;175;p27"/>
          <p:cNvCxnSpPr>
            <a:endCxn id="176" idx="2"/>
          </p:cNvCxnSpPr>
          <p:nvPr/>
        </p:nvCxnSpPr>
        <p:spPr>
          <a:xfrm rot="10800000">
            <a:off x="3644067" y="4520674"/>
            <a:ext cx="0" cy="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7"/>
          <p:cNvCxnSpPr/>
          <p:nvPr/>
        </p:nvCxnSpPr>
        <p:spPr>
          <a:xfrm>
            <a:off x="3644075" y="4915763"/>
            <a:ext cx="8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7"/>
          <p:cNvSpPr txBox="1"/>
          <p:nvPr/>
        </p:nvSpPr>
        <p:spPr>
          <a:xfrm>
            <a:off x="4462475" y="4746413"/>
            <a:ext cx="324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historique des parties précédentes</a:t>
            </a:r>
            <a:endParaRPr sz="1000"/>
          </a:p>
        </p:txBody>
      </p:sp>
      <p:cxnSp>
        <p:nvCxnSpPr>
          <p:cNvPr id="179" name="Google Shape;179;p27"/>
          <p:cNvCxnSpPr>
            <a:endCxn id="176" idx="0"/>
          </p:cNvCxnSpPr>
          <p:nvPr/>
        </p:nvCxnSpPr>
        <p:spPr>
          <a:xfrm>
            <a:off x="3644067" y="227850"/>
            <a:ext cx="0" cy="4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7"/>
          <p:cNvCxnSpPr/>
          <p:nvPr/>
        </p:nvCxnSpPr>
        <p:spPr>
          <a:xfrm rot="10800000">
            <a:off x="2825663" y="227738"/>
            <a:ext cx="8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7"/>
          <p:cNvSpPr txBox="1"/>
          <p:nvPr/>
        </p:nvSpPr>
        <p:spPr>
          <a:xfrm>
            <a:off x="403775" y="58388"/>
            <a:ext cx="324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informations sur les clubs de la rencontre</a:t>
            </a:r>
            <a:endParaRPr sz="1000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25" y="640950"/>
            <a:ext cx="6897283" cy="38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24691" l="15210" r="2573" t="19885"/>
          <a:stretch/>
        </p:blipFill>
        <p:spPr>
          <a:xfrm>
            <a:off x="156000" y="1199667"/>
            <a:ext cx="8831998" cy="338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7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 AREA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916875" y="3625925"/>
            <a:ext cx="6757200" cy="14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système doit faciliter l’arbitrage d’un partie de sport de duel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plus spécifiquement le tennis de table en ajoutant une détection de “net” lors d’un service.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graphicFrame>
        <p:nvGraphicFramePr>
          <p:cNvPr id="65" name="Google Shape;65;p14"/>
          <p:cNvGraphicFramePr/>
          <p:nvPr/>
        </p:nvGraphicFramePr>
        <p:xfrm>
          <a:off x="1734200" y="84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{5C2C9B5E-FC47-43AA-A783-16ED28BC9266}</a:tableStyleId>
              </a:tblPr>
              <a:tblGrid>
                <a:gridCol w="5675600"/>
              </a:tblGrid>
              <a:tr h="48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400"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r>
                        <a:rPr lang="fr" sz="2400">
                          <a:latin typeface="Lora"/>
                          <a:ea typeface="Lora"/>
                          <a:cs typeface="Lora"/>
                          <a:sym typeface="Lora"/>
                        </a:rPr>
                        <a:t>ssistant</a:t>
                      </a:r>
                      <a:r>
                        <a:rPr b="1" lang="fr" sz="2400">
                          <a:latin typeface="Lora"/>
                          <a:ea typeface="Lora"/>
                          <a:cs typeface="Lora"/>
                          <a:sym typeface="Lora"/>
                        </a:rPr>
                        <a:t> R</a:t>
                      </a:r>
                      <a:r>
                        <a:rPr lang="fr" sz="2400">
                          <a:latin typeface="Lora"/>
                          <a:ea typeface="Lora"/>
                          <a:cs typeface="Lora"/>
                          <a:sym typeface="Lora"/>
                        </a:rPr>
                        <a:t>eferee</a:t>
                      </a:r>
                      <a:r>
                        <a:rPr b="1" lang="fr" sz="2400">
                          <a:latin typeface="Lora"/>
                          <a:ea typeface="Lora"/>
                          <a:cs typeface="Lora"/>
                          <a:sym typeface="Lora"/>
                        </a:rPr>
                        <a:t> E</a:t>
                      </a:r>
                      <a:r>
                        <a:rPr lang="fr" sz="2400">
                          <a:latin typeface="Lora"/>
                          <a:ea typeface="Lora"/>
                          <a:cs typeface="Lora"/>
                          <a:sym typeface="Lora"/>
                        </a:rPr>
                        <a:t>nslaved by </a:t>
                      </a:r>
                      <a:r>
                        <a:rPr b="1" lang="fr" sz="2400"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r>
                        <a:rPr lang="fr" sz="2400">
                          <a:latin typeface="Lora"/>
                          <a:ea typeface="Lora"/>
                          <a:cs typeface="Lora"/>
                          <a:sym typeface="Lora"/>
                        </a:rPr>
                        <a:t>ndroid</a:t>
                      </a:r>
                      <a:endParaRPr sz="24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00" y="3565425"/>
            <a:ext cx="1003450" cy="1003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" name="Google Shape;67;p14"/>
          <p:cNvGraphicFramePr/>
          <p:nvPr/>
        </p:nvGraphicFramePr>
        <p:xfrm>
          <a:off x="175175" y="329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{5C2C9B5E-FC47-43AA-A783-16ED28BC9266}</a:tableStyleId>
              </a:tblPr>
              <a:tblGrid>
                <a:gridCol w="1741700"/>
              </a:tblGrid>
              <a:tr h="143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Partenaire professionnel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3300" y="1852925"/>
            <a:ext cx="20574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190625" y="1434625"/>
            <a:ext cx="67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système d’assistance à l’arbitrage lors d’une partie de tennis de table en compétition.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27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service au tennis de table</a:t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190625" y="1434625"/>
            <a:ext cx="670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12675" l="11852" r="25830" t="20470"/>
          <a:stretch/>
        </p:blipFill>
        <p:spPr>
          <a:xfrm>
            <a:off x="582600" y="2657412"/>
            <a:ext cx="3016250" cy="18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080050" y="990713"/>
            <a:ext cx="6757200" cy="14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 service de chaque 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échange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balle doit toucher successivement le 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côté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du lanceur ainsi que le 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côté</a:t>
            </a: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opposé sans toucher le filet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f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“net” est la désignation donné à la faute attribuée lorsque la balle touche le filet au service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300" y="2547126"/>
            <a:ext cx="2923622" cy="20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7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cahier des charges 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982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Réception des données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Affichage “</a:t>
            </a:r>
            <a:r>
              <a:rPr lang="f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temps réel” </a:t>
            </a:r>
            <a:r>
              <a:rPr lang="f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 données d’une partie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Gestion du déroulement d’une partie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325" y="2109125"/>
            <a:ext cx="4999350" cy="28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5621050" y="3422375"/>
            <a:ext cx="1542000" cy="11043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7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Analyse de l’existant (</a:t>
            </a:r>
            <a:r>
              <a:rPr lang="fr"/>
              <a:t>Matériel</a:t>
            </a:r>
            <a:r>
              <a:rPr lang="fr"/>
              <a:t>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366138" y="4000200"/>
            <a:ext cx="18756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i="1" lang="fr" sz="1195"/>
              <a:t>Sensorcore de STIGA</a:t>
            </a:r>
            <a:endParaRPr i="1" sz="1195"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356100"/>
            <a:ext cx="38576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800" y="1131700"/>
            <a:ext cx="3463192" cy="33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5878850" y="4346125"/>
            <a:ext cx="19911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i="1" lang="fr" sz="1195"/>
              <a:t>Afficheurs “Multisports”</a:t>
            </a:r>
            <a:endParaRPr i="1" sz="119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1166" r="0" t="0"/>
          <a:stretch/>
        </p:blipFill>
        <p:spPr>
          <a:xfrm>
            <a:off x="2715375" y="1412375"/>
            <a:ext cx="4135099" cy="325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275" y="958825"/>
            <a:ext cx="2912149" cy="3149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5">
            <a:alphaModFix/>
          </a:blip>
          <a:srcRect b="0" l="4814" r="5370" t="0"/>
          <a:stretch/>
        </p:blipFill>
        <p:spPr>
          <a:xfrm>
            <a:off x="76975" y="1330413"/>
            <a:ext cx="2610249" cy="13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76950" y="3255700"/>
            <a:ext cx="26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Logiciel existant de gestion de rencontres par équipes</a:t>
            </a:r>
            <a:endParaRPr i="1"/>
          </a:p>
        </p:txBody>
      </p:sp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27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Analyse de l’existant (Logiciel)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25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Raspberry Pi 4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Système d’exploitation : Raspbian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Écran configuré en mode "kiosque"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Communication Bluetooth</a:t>
            </a:r>
            <a:endParaRPr sz="22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87" y="2493975"/>
            <a:ext cx="6851425" cy="19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6063750" y="2406975"/>
            <a:ext cx="2044500" cy="20331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27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</a:t>
            </a:r>
            <a:r>
              <a:rPr lang="fr"/>
              <a:t> des </a:t>
            </a:r>
            <a:r>
              <a:rPr lang="fr"/>
              <a:t>fonctionnalités</a:t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graphicFrame>
        <p:nvGraphicFramePr>
          <p:cNvPr id="124" name="Google Shape;124;p20"/>
          <p:cNvGraphicFramePr/>
          <p:nvPr/>
        </p:nvGraphicFramePr>
        <p:xfrm>
          <a:off x="1500175" y="1569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{5C2C9B5E-FC47-43AA-A783-16ED28BC9266}</a:tableStyleId>
              </a:tblPr>
              <a:tblGrid>
                <a:gridCol w="4562475"/>
                <a:gridCol w="838200"/>
                <a:gridCol w="742950"/>
              </a:tblGrid>
              <a:tr h="18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Tâche à réaliser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Priorité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Itération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Prévoir la possibilité d'afficher plusieurs match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moyenne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Afficher les informations de la rencontre (points, participants…)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haute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Assurer la communication avec le module Mobile_AREA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haute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Afficher les fautes en temps réel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haute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Afficher des informations sur la prochaine rencontre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moyenne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Gérer les temps morts (demandeur, temps restant, …)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moyenne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Configurer l'écran en mode kiosque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basse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Afficher les informations sur les rencontres précédentes (lors des temps morts, des pauses, …)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basse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Finaliser l’application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basse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26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 Gantt</a:t>
            </a:r>
            <a:endParaRPr/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189057" y="4663225"/>
            <a:ext cx="88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GEROUVILLE William																    </a:t>
            </a:r>
            <a:fld id="{00000000-1234-1234-1234-123412341234}" type="slidenum">
              <a:rPr lang="fr"/>
              <a:t>‹#›</a:t>
            </a:fld>
            <a:r>
              <a:rPr lang="fr"/>
              <a:t>/16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24691" l="15210" r="2573" t="19885"/>
          <a:stretch/>
        </p:blipFill>
        <p:spPr>
          <a:xfrm>
            <a:off x="156000" y="1017717"/>
            <a:ext cx="8831998" cy="338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